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78" r:id="rId3"/>
    <p:sldId id="280" r:id="rId4"/>
    <p:sldId id="282" r:id="rId5"/>
    <p:sldId id="281" r:id="rId6"/>
  </p:sldIdLst>
  <p:sldSz cx="9144000" cy="5143500" type="screen16x9"/>
  <p:notesSz cx="6858000" cy="9144000"/>
  <p:embeddedFontLst>
    <p:embeddedFont>
      <p:font typeface="PT Sans" panose="020B0604020202020204" charset="-52"/>
      <p:italic r:id="rId8"/>
      <p:boldItalic r:id="rId9"/>
    </p:embeddedFont>
    <p:embeddedFont>
      <p:font typeface="Roboto" panose="020B0604020202020204" charset="0"/>
      <p:regular r:id="rId10"/>
      <p:bold r:id="rId11"/>
      <p:italic r:id="rId12"/>
      <p:bold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634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067735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8afe916c9b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8afe916c9b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2949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527ee3bb2_5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2313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527ee3bb2_5_271:notes"/>
          <p:cNvSpPr txBox="1">
            <a:spLocks noGrp="1"/>
          </p:cNvSpPr>
          <p:nvPr>
            <p:ph type="body" idx="1"/>
          </p:nvPr>
        </p:nvSpPr>
        <p:spPr>
          <a:xfrm>
            <a:off x="992800" y="3228875"/>
            <a:ext cx="7942500" cy="30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1216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527ee3bb2_5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2313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527ee3bb2_5_271:notes"/>
          <p:cNvSpPr txBox="1">
            <a:spLocks noGrp="1"/>
          </p:cNvSpPr>
          <p:nvPr>
            <p:ph type="body" idx="1"/>
          </p:nvPr>
        </p:nvSpPr>
        <p:spPr>
          <a:xfrm>
            <a:off x="992800" y="3228875"/>
            <a:ext cx="7942500" cy="30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1210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527ee3bb2_5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2313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527ee3bb2_5_271:notes"/>
          <p:cNvSpPr txBox="1">
            <a:spLocks noGrp="1"/>
          </p:cNvSpPr>
          <p:nvPr>
            <p:ph type="body" idx="1"/>
          </p:nvPr>
        </p:nvSpPr>
        <p:spPr>
          <a:xfrm>
            <a:off x="992800" y="3228875"/>
            <a:ext cx="7942500" cy="30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233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527ee3bb2_5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2313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527ee3bb2_5_271:notes"/>
          <p:cNvSpPr txBox="1">
            <a:spLocks noGrp="1"/>
          </p:cNvSpPr>
          <p:nvPr>
            <p:ph type="body" idx="1"/>
          </p:nvPr>
        </p:nvSpPr>
        <p:spPr>
          <a:xfrm>
            <a:off x="992800" y="3228875"/>
            <a:ext cx="7942500" cy="30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5827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/>
        </p:nvSpPr>
        <p:spPr>
          <a:xfrm>
            <a:off x="2502000" y="413588"/>
            <a:ext cx="4140000" cy="10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dirty="0" smtClean="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НОЦ </a:t>
            </a:r>
            <a:r>
              <a:rPr lang="ru" sz="2200" dirty="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«ИНЖЕНЕРИЯ БУДУЩЕГО»</a:t>
            </a:r>
            <a:endParaRPr sz="2200" dirty="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86" name="Google Shape;86;p13"/>
          <p:cNvSpPr/>
          <p:nvPr/>
        </p:nvSpPr>
        <p:spPr>
          <a:xfrm>
            <a:off x="-4350" y="4289688"/>
            <a:ext cx="9152700" cy="880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3"/>
          <p:cNvSpPr txBox="1"/>
          <p:nvPr/>
        </p:nvSpPr>
        <p:spPr>
          <a:xfrm>
            <a:off x="3683100" y="3550950"/>
            <a:ext cx="17778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Создавая будущее </a:t>
            </a:r>
            <a:endParaRPr b="1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#EngineTheFuture</a:t>
            </a:r>
            <a:endParaRPr b="1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8595306" y="47762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b="1">
                <a:solidFill>
                  <a:srgbClr val="000000"/>
                </a:solidFill>
              </a:rPr>
              <a:t>1</a:t>
            </a:fld>
            <a:endParaRPr b="1">
              <a:solidFill>
                <a:srgbClr val="000000"/>
              </a:solidFill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1345305" y="1476188"/>
            <a:ext cx="6819225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 dirty="0" smtClean="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О ходе реализации ключевых проектов УлГУ в рамках Программы НОЦ.</a:t>
            </a:r>
            <a:r>
              <a:rPr lang="ru" sz="2200" dirty="0" smtClean="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endParaRPr sz="2200" dirty="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074" y="4406283"/>
            <a:ext cx="679359" cy="647009"/>
          </a:xfrm>
          <a:prstGeom prst="rect">
            <a:avLst/>
          </a:prstGeom>
        </p:spPr>
      </p:pic>
      <p:pic>
        <p:nvPicPr>
          <p:cNvPr id="17" name="Google Shape;125;p15" descr="https://lh5.googleusercontent.com/xFFPc-6Pz69dbugtfCgH_8TraVHzaCpBRrrJ_AKEBuBHvHLnqAMuUKrGJoJ8fm3Hhnzg6mrYZbdU7Zskd7kppUQTaPbxOEUp9LwQTE9PlrvyUHbBRFbDamNGb32TWFs84fLgm78CB4w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57245" y="4406282"/>
            <a:ext cx="606933" cy="647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22;p15" descr="https://lh4.googleusercontent.com/shaoKrfmHh0C-A7HD4RoDwSBmmzne8cqs9BSekdCBFQqB8fPiiak4Ii83QMhXRVFtVyR6C8quzgin9tD5fmBJHM9f1KMcHCoGUT99ai2GB-4PtAsGCRtVXqMvg2s_bhwLy70fNZK5fA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99501" y="4406282"/>
            <a:ext cx="1065267" cy="647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626" y="4438593"/>
            <a:ext cx="665006" cy="7049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1338" y="4535329"/>
            <a:ext cx="1829474" cy="5442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6"/>
          <p:cNvSpPr txBox="1">
            <a:spLocks noGrp="1"/>
          </p:cNvSpPr>
          <p:nvPr>
            <p:ph type="sldNum" idx="12"/>
          </p:nvPr>
        </p:nvSpPr>
        <p:spPr>
          <a:xfrm>
            <a:off x="6583539" y="4783455"/>
            <a:ext cx="2102953" cy="25719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fld id="{00000000-1234-1234-1234-123412341234}" type="slidenum">
              <a:rPr lang="ru-RU">
                <a:solidFill>
                  <a:srgbClr val="434343"/>
                </a:solidFill>
              </a:rPr>
              <a:pPr/>
              <a:t>2</a:t>
            </a:fld>
            <a:endParaRPr>
              <a:solidFill>
                <a:srgbClr val="434343"/>
              </a:solidFill>
            </a:endParaRPr>
          </a:p>
        </p:txBody>
      </p:sp>
      <p:sp>
        <p:nvSpPr>
          <p:cNvPr id="154" name="Google Shape;154;p16"/>
          <p:cNvSpPr/>
          <p:nvPr/>
        </p:nvSpPr>
        <p:spPr>
          <a:xfrm>
            <a:off x="321" y="61862"/>
            <a:ext cx="7794692" cy="653143"/>
          </a:xfrm>
          <a:prstGeom prst="rect">
            <a:avLst/>
          </a:prstGeom>
          <a:solidFill>
            <a:srgbClr val="172C5F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1580" tIns="20784" rIns="41580" bIns="20784" anchor="ctr" anchorCtr="0">
            <a:noAutofit/>
          </a:bodyPr>
          <a:lstStyle/>
          <a:p>
            <a:pPr algn="ctr"/>
            <a:endParaRPr sz="819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6"/>
          <p:cNvSpPr/>
          <p:nvPr/>
        </p:nvSpPr>
        <p:spPr>
          <a:xfrm>
            <a:off x="180558" y="171881"/>
            <a:ext cx="7614455" cy="371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80" tIns="20784" rIns="41580" bIns="20784" anchor="t" anchorCtr="0">
            <a:noAutofit/>
          </a:bodyPr>
          <a:lstStyle/>
          <a:p>
            <a:pPr>
              <a:buSzPts val="1100"/>
            </a:pPr>
            <a:r>
              <a:rPr lang="ru-RU" sz="1819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КЛЮЧЕВЫЕ </a:t>
            </a:r>
            <a:r>
              <a:rPr lang="ru-RU" sz="24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направления и </a:t>
            </a:r>
            <a:r>
              <a:rPr lang="ru-RU" sz="24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проекты</a:t>
            </a:r>
            <a:endParaRPr sz="1819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Google Shape;156;p16" descr="На изображении может находиться: текст"/>
          <p:cNvPicPr preferRelativeResize="0"/>
          <p:nvPr/>
        </p:nvPicPr>
        <p:blipFill rotWithShape="1">
          <a:blip r:embed="rId3">
            <a:alphaModFix/>
          </a:blip>
          <a:srcRect l="17853" t="28333" r="15480" b="37500"/>
          <a:stretch/>
        </p:blipFill>
        <p:spPr>
          <a:xfrm>
            <a:off x="7922381" y="100692"/>
            <a:ext cx="1002221" cy="513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ttps://pbs.twimg.com/media/Dr8zPIpX4AA8RfK.jpg:lar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638" y="3137507"/>
            <a:ext cx="2829964" cy="181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13" y="935909"/>
            <a:ext cx="5695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НАПРАВЛЕНИЕ- Адресная доставка лекарственных препаратов: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13" y="1310701"/>
            <a:ext cx="66620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2F5E91"/>
                </a:solidFill>
              </a:rPr>
              <a:t>Разработка </a:t>
            </a:r>
            <a:r>
              <a:rPr lang="ru-RU" dirty="0" err="1" smtClean="0">
                <a:solidFill>
                  <a:srgbClr val="2F5E91"/>
                </a:solidFill>
              </a:rPr>
              <a:t>радиофармпрепаратов</a:t>
            </a:r>
            <a:r>
              <a:rPr lang="ru-RU" dirty="0" smtClean="0">
                <a:solidFill>
                  <a:srgbClr val="2F5E91"/>
                </a:solidFill>
              </a:rPr>
              <a:t> </a:t>
            </a:r>
            <a:r>
              <a:rPr lang="ru-RU" dirty="0">
                <a:solidFill>
                  <a:srgbClr val="2F5E91"/>
                </a:solidFill>
              </a:rPr>
              <a:t>на основе </a:t>
            </a:r>
            <a:r>
              <a:rPr lang="en-US" dirty="0">
                <a:solidFill>
                  <a:srgbClr val="2F5E91"/>
                </a:solidFill>
              </a:rPr>
              <a:t>Lu</a:t>
            </a:r>
            <a:r>
              <a:rPr lang="ru-RU" dirty="0" smtClean="0">
                <a:solidFill>
                  <a:srgbClr val="2F5E91"/>
                </a:solidFill>
              </a:rPr>
              <a:t>-177 </a:t>
            </a:r>
          </a:p>
          <a:p>
            <a:r>
              <a:rPr lang="ru-RU" dirty="0" smtClean="0">
                <a:solidFill>
                  <a:srgbClr val="2F5E91"/>
                </a:solidFill>
              </a:rPr>
              <a:t>реализуется 2 проекта: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62222" y="2056254"/>
            <a:ext cx="68511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120000"/>
              </a:lnSpc>
              <a:buAutoNum type="arabicPeriod"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Препарат для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пептид-рецепторной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радионуклидной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терапии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метастатических форм рака предстательной железы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342900" indent="-342900">
              <a:lnSpc>
                <a:spcPct val="120000"/>
              </a:lnSpc>
              <a:buFont typeface="Arial"/>
              <a:buAutoNum type="arabicPeriod"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Препарат для пептид-рецепторной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радионуклидной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терапии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рака молочной железы и рака поджелудочной железы.</a:t>
            </a:r>
          </a:p>
          <a:p>
            <a:pPr marL="342900" indent="-342900" eaLnBrk="1" hangingPunct="1">
              <a:lnSpc>
                <a:spcPct val="120000"/>
              </a:lnSpc>
              <a:buAutoNum type="arabicPeriod"/>
              <a:defRPr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42430" y="3437015"/>
            <a:ext cx="4572000" cy="86793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ru-RU" altLang="ru-RU" dirty="0" smtClean="0">
                <a:solidFill>
                  <a:schemeClr val="tx1"/>
                </a:solidFill>
              </a:rPr>
              <a:t>Препараты создаются на </a:t>
            </a:r>
            <a:r>
              <a:rPr lang="ru-RU" altLang="ru-RU" dirty="0">
                <a:solidFill>
                  <a:schemeClr val="tx1"/>
                </a:solidFill>
              </a:rPr>
              <a:t>основе радионуклида </a:t>
            </a:r>
            <a:r>
              <a:rPr lang="en-US" altLang="ru-RU" dirty="0">
                <a:solidFill>
                  <a:schemeClr val="tx1"/>
                </a:solidFill>
              </a:rPr>
              <a:t>Lu-177 </a:t>
            </a:r>
            <a:r>
              <a:rPr lang="ru-RU" altLang="ru-RU" dirty="0" smtClean="0">
                <a:solidFill>
                  <a:schemeClr val="tx1"/>
                </a:solidFill>
              </a:rPr>
              <a:t>и </a:t>
            </a:r>
            <a:r>
              <a:rPr lang="ru-RU" altLang="ru-RU" dirty="0" err="1" smtClean="0">
                <a:solidFill>
                  <a:schemeClr val="tx1"/>
                </a:solidFill>
              </a:rPr>
              <a:t>синтетическогого</a:t>
            </a:r>
            <a:r>
              <a:rPr lang="ru-RU" altLang="ru-RU" dirty="0" smtClean="0">
                <a:solidFill>
                  <a:schemeClr val="tx1"/>
                </a:solidFill>
              </a:rPr>
              <a:t> пептидного комплекса, обладающего </a:t>
            </a:r>
            <a:r>
              <a:rPr lang="ru-RU" altLang="ru-RU" dirty="0" err="1" smtClean="0">
                <a:solidFill>
                  <a:schemeClr val="tx1"/>
                </a:solidFill>
              </a:rPr>
              <a:t>таргетными</a:t>
            </a:r>
            <a:r>
              <a:rPr lang="ru-RU" altLang="ru-RU" dirty="0" smtClean="0">
                <a:solidFill>
                  <a:schemeClr val="tx1"/>
                </a:solidFill>
              </a:rPr>
              <a:t> свойствами.</a:t>
            </a:r>
            <a:endParaRPr lang="ru-RU" alt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38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6"/>
          <p:cNvSpPr txBox="1">
            <a:spLocks noGrp="1"/>
          </p:cNvSpPr>
          <p:nvPr>
            <p:ph type="sldNum" idx="12"/>
          </p:nvPr>
        </p:nvSpPr>
        <p:spPr>
          <a:xfrm>
            <a:off x="6583539" y="4783455"/>
            <a:ext cx="2102953" cy="25719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fld id="{00000000-1234-1234-1234-123412341234}" type="slidenum">
              <a:rPr lang="ru-RU">
                <a:solidFill>
                  <a:srgbClr val="434343"/>
                </a:solidFill>
              </a:rPr>
              <a:pPr/>
              <a:t>3</a:t>
            </a:fld>
            <a:endParaRPr>
              <a:solidFill>
                <a:srgbClr val="434343"/>
              </a:solidFill>
            </a:endParaRPr>
          </a:p>
        </p:txBody>
      </p:sp>
      <p:sp>
        <p:nvSpPr>
          <p:cNvPr id="154" name="Google Shape;154;p16"/>
          <p:cNvSpPr/>
          <p:nvPr/>
        </p:nvSpPr>
        <p:spPr>
          <a:xfrm>
            <a:off x="321" y="61862"/>
            <a:ext cx="7794692" cy="653143"/>
          </a:xfrm>
          <a:prstGeom prst="rect">
            <a:avLst/>
          </a:prstGeom>
          <a:solidFill>
            <a:srgbClr val="172C5F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1580" tIns="20784" rIns="41580" bIns="20784" anchor="ctr" anchorCtr="0">
            <a:noAutofit/>
          </a:bodyPr>
          <a:lstStyle/>
          <a:p>
            <a:r>
              <a:rPr lang="ru-RU" sz="240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Текущий статус проекта:</a:t>
            </a:r>
            <a:endParaRPr sz="2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6"/>
          <p:cNvSpPr/>
          <p:nvPr/>
        </p:nvSpPr>
        <p:spPr>
          <a:xfrm>
            <a:off x="180558" y="171881"/>
            <a:ext cx="7614455" cy="371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80" tIns="20784" rIns="41580" bIns="20784" anchor="t" anchorCtr="0">
            <a:noAutofit/>
          </a:bodyPr>
          <a:lstStyle/>
          <a:p>
            <a:pPr>
              <a:buSzPts val="1100"/>
            </a:pPr>
            <a:endParaRPr sz="1819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Google Shape;156;p16" descr="На изображении может находиться: текст"/>
          <p:cNvPicPr preferRelativeResize="0"/>
          <p:nvPr/>
        </p:nvPicPr>
        <p:blipFill rotWithShape="1">
          <a:blip r:embed="rId3">
            <a:alphaModFix/>
          </a:blip>
          <a:srcRect l="17853" t="28333" r="15480" b="37500"/>
          <a:stretch/>
        </p:blipFill>
        <p:spPr>
          <a:xfrm>
            <a:off x="7922381" y="100692"/>
            <a:ext cx="1002221" cy="513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ttps://pbs.twimg.com/media/Dr8zPIpX4AA8RfK.jpg:lar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033" y="3239144"/>
            <a:ext cx="2829964" cy="181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62222" y="972566"/>
            <a:ext cx="812427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120000"/>
              </a:lnSpc>
              <a:buAutoNum type="arabicPeriod"/>
              <a:defRPr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Препарат для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пептид-рецепторной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</a:rPr>
              <a:t>радионуклидной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терапии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метастатических форм рака предстательной железы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75008" y="1729696"/>
            <a:ext cx="6617368" cy="1902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indent="-36353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разработана структура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молекулы пептида</a:t>
            </a:r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marL="363538" indent="-36353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технология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синтеза пептида для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изготовления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РФП.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marL="363538" indent="-36353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технология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синтеза РФП.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marL="363538" indent="-36353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синтезированы и исследованы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образцы пептида </a:t>
            </a:r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</a:rPr>
              <a:t>и РФП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marL="363538" indent="-36353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проведены доклинические исследования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РФП, в том числе на животных.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marL="363538" indent="-36353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проведена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валидация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технологии синтеза РФП.</a:t>
            </a:r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7334374" y="1619672"/>
            <a:ext cx="1455314" cy="1209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ru-RU" sz="1100" dirty="0">
                <a:solidFill>
                  <a:srgbClr val="2F5E91"/>
                </a:solidFill>
              </a:rPr>
              <a:t>Технология производства РФП </a:t>
            </a:r>
            <a:r>
              <a:rPr lang="ru-RU" sz="1100" dirty="0" smtClean="0">
                <a:solidFill>
                  <a:srgbClr val="2F5E91"/>
                </a:solidFill>
              </a:rPr>
              <a:t>разработана </a:t>
            </a:r>
            <a:r>
              <a:rPr lang="ru-RU" sz="1100" dirty="0">
                <a:solidFill>
                  <a:srgbClr val="2F5E91"/>
                </a:solidFill>
              </a:rPr>
              <a:t>и апробирована на автоматических модулях синтеза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62222" y="4190467"/>
            <a:ext cx="522189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ru-RU" dirty="0" smtClean="0">
                <a:solidFill>
                  <a:srgbClr val="FF0000"/>
                </a:solidFill>
                <a:ea typeface="Calibri" panose="020F0502020204030204" pitchFamily="34" charset="0"/>
              </a:rPr>
              <a:t>-  </a:t>
            </a:r>
            <a:r>
              <a:rPr lang="ru-RU" dirty="0">
                <a:solidFill>
                  <a:srgbClr val="FF0000"/>
                </a:solidFill>
                <a:ea typeface="Calibri" panose="020F0502020204030204" pitchFamily="34" charset="0"/>
              </a:rPr>
              <a:t>отношение радиоактивности </a:t>
            </a:r>
            <a:r>
              <a:rPr lang="ru-RU" i="1" dirty="0" err="1">
                <a:solidFill>
                  <a:srgbClr val="FF0000"/>
                </a:solidFill>
                <a:ea typeface="Calibri" panose="020F0502020204030204" pitchFamily="34" charset="0"/>
              </a:rPr>
              <a:t>in</a:t>
            </a:r>
            <a:r>
              <a:rPr lang="ru-RU" i="1" dirty="0">
                <a:solidFill>
                  <a:srgbClr val="FF0000"/>
                </a:solidFill>
                <a:ea typeface="Calibri" panose="020F0502020204030204" pitchFamily="34" charset="0"/>
              </a:rPr>
              <a:t> </a:t>
            </a:r>
            <a:r>
              <a:rPr lang="ru-RU" i="1" dirty="0" err="1">
                <a:solidFill>
                  <a:srgbClr val="FF0000"/>
                </a:solidFill>
                <a:ea typeface="Calibri" panose="020F0502020204030204" pitchFamily="34" charset="0"/>
              </a:rPr>
              <a:t>vivo</a:t>
            </a:r>
            <a:r>
              <a:rPr lang="ru-RU" dirty="0">
                <a:solidFill>
                  <a:srgbClr val="FF0000"/>
                </a:solidFill>
                <a:ea typeface="Calibri" panose="020F0502020204030204" pitchFamily="34" charset="0"/>
              </a:rPr>
              <a:t> опухоль/мышцы через 1 час достигает 5/1, через 4 часа 10/1;</a:t>
            </a:r>
          </a:p>
        </p:txBody>
      </p:sp>
    </p:spTree>
    <p:extLst>
      <p:ext uri="{BB962C8B-B14F-4D97-AF65-F5344CB8AC3E}">
        <p14:creationId xmlns:p14="http://schemas.microsoft.com/office/powerpoint/2010/main" val="176906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6"/>
          <p:cNvSpPr txBox="1">
            <a:spLocks noGrp="1"/>
          </p:cNvSpPr>
          <p:nvPr>
            <p:ph type="sldNum" idx="12"/>
          </p:nvPr>
        </p:nvSpPr>
        <p:spPr>
          <a:xfrm>
            <a:off x="6583539" y="4783455"/>
            <a:ext cx="2102953" cy="25719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fld id="{00000000-1234-1234-1234-123412341234}" type="slidenum">
              <a:rPr lang="ru-RU">
                <a:solidFill>
                  <a:srgbClr val="434343"/>
                </a:solidFill>
              </a:rPr>
              <a:pPr/>
              <a:t>4</a:t>
            </a:fld>
            <a:endParaRPr>
              <a:solidFill>
                <a:srgbClr val="434343"/>
              </a:solidFill>
            </a:endParaRPr>
          </a:p>
        </p:txBody>
      </p:sp>
      <p:sp>
        <p:nvSpPr>
          <p:cNvPr id="154" name="Google Shape;154;p16"/>
          <p:cNvSpPr/>
          <p:nvPr/>
        </p:nvSpPr>
        <p:spPr>
          <a:xfrm>
            <a:off x="321" y="61862"/>
            <a:ext cx="7794692" cy="653143"/>
          </a:xfrm>
          <a:prstGeom prst="rect">
            <a:avLst/>
          </a:prstGeom>
          <a:solidFill>
            <a:srgbClr val="172C5F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1580" tIns="20784" rIns="41580" bIns="20784" anchor="ctr" anchorCtr="0">
            <a:noAutofit/>
          </a:bodyPr>
          <a:lstStyle/>
          <a:p>
            <a:r>
              <a:rPr lang="ru-RU" sz="240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Текущий статус проекта:</a:t>
            </a:r>
            <a:endParaRPr sz="2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6"/>
          <p:cNvSpPr/>
          <p:nvPr/>
        </p:nvSpPr>
        <p:spPr>
          <a:xfrm>
            <a:off x="180558" y="171881"/>
            <a:ext cx="7614455" cy="371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80" tIns="20784" rIns="41580" bIns="20784" anchor="t" anchorCtr="0">
            <a:noAutofit/>
          </a:bodyPr>
          <a:lstStyle/>
          <a:p>
            <a:pPr>
              <a:buSzPts val="1100"/>
            </a:pPr>
            <a:endParaRPr sz="1819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Google Shape;156;p16" descr="На изображении может находиться: текст"/>
          <p:cNvPicPr preferRelativeResize="0"/>
          <p:nvPr/>
        </p:nvPicPr>
        <p:blipFill rotWithShape="1">
          <a:blip r:embed="rId3">
            <a:alphaModFix/>
          </a:blip>
          <a:srcRect l="17853" t="28333" r="15480" b="37500"/>
          <a:stretch/>
        </p:blipFill>
        <p:spPr>
          <a:xfrm>
            <a:off x="7922381" y="100692"/>
            <a:ext cx="1002221" cy="513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ttps://pbs.twimg.com/media/Dr8zPIpX4AA8RfK.jpg:lar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033" y="3239144"/>
            <a:ext cx="2829964" cy="181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62222" y="972566"/>
            <a:ext cx="812427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ru-RU" sz="1600" dirty="0" smtClean="0">
                <a:solidFill>
                  <a:srgbClr val="212D74">
                    <a:lumMod val="50000"/>
                  </a:srgbClr>
                </a:solidFill>
              </a:rPr>
              <a:t>2.</a:t>
            </a:r>
            <a:r>
              <a:rPr lang="ru-RU" dirty="0" smtClean="0">
                <a:solidFill>
                  <a:srgbClr val="212D74">
                    <a:lumMod val="50000"/>
                  </a:srgbClr>
                </a:solidFill>
              </a:rPr>
              <a:t>  </a:t>
            </a:r>
            <a:r>
              <a:rPr lang="ru-RU" sz="1800" dirty="0">
                <a:solidFill>
                  <a:srgbClr val="212D74">
                    <a:lumMod val="50000"/>
                  </a:srgbClr>
                </a:solidFill>
              </a:rPr>
              <a:t>Препарат для пептид-рецепторной </a:t>
            </a:r>
            <a:r>
              <a:rPr lang="ru-RU" sz="1800" dirty="0" err="1">
                <a:solidFill>
                  <a:srgbClr val="212D74">
                    <a:lumMod val="50000"/>
                  </a:srgbClr>
                </a:solidFill>
              </a:rPr>
              <a:t>радионуклидной</a:t>
            </a:r>
            <a:r>
              <a:rPr lang="ru-RU" sz="1800" dirty="0">
                <a:solidFill>
                  <a:srgbClr val="212D74">
                    <a:lumMod val="50000"/>
                  </a:srgbClr>
                </a:solidFill>
              </a:rPr>
              <a:t> терапии рака молочной железы и рака поджелудочной железы.</a:t>
            </a:r>
            <a:endParaRPr lang="ru-RU" sz="1800" dirty="0" smtClean="0">
              <a:solidFill>
                <a:srgbClr val="212D74">
                  <a:lumMod val="5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7334374" y="1619672"/>
            <a:ext cx="1455314" cy="1209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ru-RU" sz="1100" dirty="0">
                <a:solidFill>
                  <a:srgbClr val="2F5E91"/>
                </a:solidFill>
              </a:rPr>
              <a:t>Технология производства РФП </a:t>
            </a:r>
            <a:r>
              <a:rPr lang="ru-RU" sz="1100" dirty="0" smtClean="0">
                <a:solidFill>
                  <a:srgbClr val="2F5E91"/>
                </a:solidFill>
              </a:rPr>
              <a:t>разработана </a:t>
            </a:r>
            <a:r>
              <a:rPr lang="ru-RU" sz="1100" dirty="0">
                <a:solidFill>
                  <a:srgbClr val="2F5E91"/>
                </a:solidFill>
              </a:rPr>
              <a:t>и апробирована на автоматических модулях синтеза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11581" y="1987257"/>
            <a:ext cx="533858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indent="-36353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разработана структура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молекулы пептида</a:t>
            </a:r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marL="363538" indent="-36353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технология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синтеза пептида для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изготовления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РФП.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marL="363538" indent="-36353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технология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синтеза РФП.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marL="363538" indent="-36353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синтезированы и исследованы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образцы пептида </a:t>
            </a:r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</a:rPr>
              <a:t>и РФП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marL="363538" indent="-36353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проводятся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доклинические исследования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РФП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45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6"/>
          <p:cNvSpPr txBox="1">
            <a:spLocks noGrp="1"/>
          </p:cNvSpPr>
          <p:nvPr>
            <p:ph type="sldNum" idx="12"/>
          </p:nvPr>
        </p:nvSpPr>
        <p:spPr>
          <a:xfrm>
            <a:off x="6583539" y="4783455"/>
            <a:ext cx="2102953" cy="25719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fld id="{00000000-1234-1234-1234-123412341234}" type="slidenum">
              <a:rPr lang="ru-RU">
                <a:solidFill>
                  <a:srgbClr val="434343"/>
                </a:solidFill>
              </a:rPr>
              <a:pPr/>
              <a:t>5</a:t>
            </a:fld>
            <a:endParaRPr>
              <a:solidFill>
                <a:srgbClr val="434343"/>
              </a:solidFill>
            </a:endParaRPr>
          </a:p>
        </p:txBody>
      </p:sp>
      <p:sp>
        <p:nvSpPr>
          <p:cNvPr id="154" name="Google Shape;154;p16"/>
          <p:cNvSpPr/>
          <p:nvPr/>
        </p:nvSpPr>
        <p:spPr>
          <a:xfrm>
            <a:off x="321" y="61862"/>
            <a:ext cx="7794692" cy="653143"/>
          </a:xfrm>
          <a:prstGeom prst="rect">
            <a:avLst/>
          </a:prstGeom>
          <a:solidFill>
            <a:srgbClr val="172C5F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1580" tIns="20784" rIns="41580" bIns="20784" anchor="ctr" anchorCtr="0">
            <a:noAutofit/>
          </a:bodyPr>
          <a:lstStyle/>
          <a:p>
            <a:pPr algn="ctr"/>
            <a:endParaRPr sz="819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6"/>
          <p:cNvSpPr/>
          <p:nvPr/>
        </p:nvSpPr>
        <p:spPr>
          <a:xfrm>
            <a:off x="180558" y="171881"/>
            <a:ext cx="7614455" cy="371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80" tIns="20784" rIns="41580" bIns="20784" anchor="t" anchorCtr="0">
            <a:noAutofit/>
          </a:bodyPr>
          <a:lstStyle/>
          <a:p>
            <a:pPr>
              <a:buSzPts val="1100"/>
            </a:pPr>
            <a:r>
              <a:rPr lang="ru-RU" sz="1819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КЛЮЧЕВЫЕ </a:t>
            </a:r>
            <a:r>
              <a:rPr lang="ru-RU" sz="24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направления и </a:t>
            </a:r>
            <a:r>
              <a:rPr lang="ru-RU" sz="24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проекты</a:t>
            </a:r>
            <a:endParaRPr sz="1819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Google Shape;156;p16" descr="На изображении может находиться: текст"/>
          <p:cNvPicPr preferRelativeResize="0"/>
          <p:nvPr/>
        </p:nvPicPr>
        <p:blipFill rotWithShape="1">
          <a:blip r:embed="rId3">
            <a:alphaModFix/>
          </a:blip>
          <a:srcRect l="17853" t="28333" r="15480" b="37500"/>
          <a:stretch/>
        </p:blipFill>
        <p:spPr>
          <a:xfrm>
            <a:off x="7922381" y="100692"/>
            <a:ext cx="1002221" cy="51363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562222" y="929538"/>
            <a:ext cx="6851125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НАПРАВЛЕНИЕ- Реабилитация</a:t>
            </a:r>
          </a:p>
          <a:p>
            <a:pPr>
              <a:lnSpc>
                <a:spcPct val="120000"/>
              </a:lnSpc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Проекты:</a:t>
            </a:r>
          </a:p>
          <a:p>
            <a:pPr marL="342900" indent="-342900">
              <a:lnSpc>
                <a:spcPct val="120000"/>
              </a:lnSpc>
              <a:buFont typeface="Arial"/>
              <a:buAutoNum type="arabicPeriod"/>
              <a:defRPr/>
            </a:pPr>
            <a:r>
              <a:rPr lang="ru-RU" dirty="0">
                <a:solidFill>
                  <a:srgbClr val="002060"/>
                </a:solidFill>
              </a:rPr>
              <a:t>Разработка программно-аппаратного комплекса для восстановления двигательных </a:t>
            </a:r>
            <a:r>
              <a:rPr lang="ru-RU" dirty="0" smtClean="0">
                <a:solidFill>
                  <a:srgbClr val="002060"/>
                </a:solidFill>
              </a:rPr>
              <a:t>функции верхней </a:t>
            </a:r>
            <a:r>
              <a:rPr lang="ru-RU" dirty="0">
                <a:solidFill>
                  <a:srgbClr val="002060"/>
                </a:solidFill>
              </a:rPr>
              <a:t>конечности у неврологических пациентов с использованием технологии </a:t>
            </a:r>
            <a:r>
              <a:rPr lang="ru-RU" dirty="0" smtClean="0">
                <a:solidFill>
                  <a:srgbClr val="002060"/>
                </a:solidFill>
              </a:rPr>
              <a:t>виртуальной/дополненной </a:t>
            </a:r>
            <a:r>
              <a:rPr lang="ru-RU" dirty="0">
                <a:solidFill>
                  <a:srgbClr val="002060"/>
                </a:solidFill>
              </a:rPr>
              <a:t>реальности.</a:t>
            </a:r>
          </a:p>
          <a:p>
            <a:pPr marL="342900" indent="-342900">
              <a:lnSpc>
                <a:spcPct val="120000"/>
              </a:lnSpc>
              <a:buFont typeface="Arial"/>
              <a:buAutoNum type="arabicPeriod"/>
              <a:defRPr/>
            </a:pPr>
            <a:r>
              <a:rPr lang="ru-RU" dirty="0" smtClean="0">
                <a:solidFill>
                  <a:srgbClr val="002060"/>
                </a:solidFill>
              </a:rPr>
              <a:t>Разработка </a:t>
            </a:r>
            <a:r>
              <a:rPr lang="ru-RU" smtClean="0">
                <a:solidFill>
                  <a:srgbClr val="002060"/>
                </a:solidFill>
              </a:rPr>
              <a:t>программно-аппаратного реабилитационного комплекса  </a:t>
            </a:r>
            <a:r>
              <a:rPr lang="ru-RU" dirty="0">
                <a:solidFill>
                  <a:srgbClr val="002060"/>
                </a:solidFill>
              </a:rPr>
              <a:t>с использованием </a:t>
            </a:r>
            <a:r>
              <a:rPr lang="en-US" dirty="0">
                <a:solidFill>
                  <a:srgbClr val="002060"/>
                </a:solidFill>
              </a:rPr>
              <a:t>VR-</a:t>
            </a:r>
            <a:r>
              <a:rPr lang="ru-RU" dirty="0">
                <a:solidFill>
                  <a:srgbClr val="002060"/>
                </a:solidFill>
              </a:rPr>
              <a:t>технологии и технологии БОС-ЭЭГ для восстановления двигательных и чувствительных функций верхней конечности у неврологических </a:t>
            </a:r>
            <a:r>
              <a:rPr lang="ru-RU" dirty="0" smtClean="0">
                <a:solidFill>
                  <a:srgbClr val="002060"/>
                </a:solidFill>
              </a:rPr>
              <a:t>пациентов.</a:t>
            </a:r>
          </a:p>
          <a:p>
            <a:pPr marL="342900" indent="-342900">
              <a:lnSpc>
                <a:spcPct val="120000"/>
              </a:lnSpc>
              <a:buFont typeface="Arial"/>
              <a:buAutoNum type="arabicPeriod"/>
              <a:defRPr/>
            </a:pPr>
            <a:r>
              <a:rPr lang="ru-RU" dirty="0">
                <a:solidFill>
                  <a:srgbClr val="002060"/>
                </a:solidFill>
              </a:rPr>
              <a:t>Разработка методик коррекции локомоторных способностей человека после нарушения церебрального кровообращения ишемического генеза с помощью </a:t>
            </a:r>
            <a:r>
              <a:rPr lang="ru-RU" dirty="0" err="1">
                <a:solidFill>
                  <a:srgbClr val="002060"/>
                </a:solidFill>
              </a:rPr>
              <a:t>транскраниальной</a:t>
            </a:r>
            <a:r>
              <a:rPr lang="ru-RU" dirty="0">
                <a:solidFill>
                  <a:srgbClr val="002060"/>
                </a:solidFill>
              </a:rPr>
              <a:t> магнитной стимуляции и </a:t>
            </a:r>
            <a:r>
              <a:rPr lang="ru-RU" dirty="0" err="1">
                <a:solidFill>
                  <a:srgbClr val="002060"/>
                </a:solidFill>
              </a:rPr>
              <a:t>чрескожной</a:t>
            </a:r>
            <a:r>
              <a:rPr lang="ru-RU" dirty="0">
                <a:solidFill>
                  <a:srgbClr val="002060"/>
                </a:solidFill>
              </a:rPr>
              <a:t> электростимуляции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 marL="342900" indent="-342900">
              <a:lnSpc>
                <a:spcPct val="120000"/>
              </a:lnSpc>
              <a:buFont typeface="Arial"/>
              <a:buAutoNum type="arabicPeriod"/>
              <a:defRPr/>
            </a:pPr>
            <a:r>
              <a:rPr lang="ru-RU" dirty="0" smtClean="0">
                <a:solidFill>
                  <a:srgbClr val="002060"/>
                </a:solidFill>
              </a:rPr>
              <a:t>Разработка проекта рекомендаций по реабилитации онкологических пациентов.</a:t>
            </a:r>
            <a:endParaRPr lang="ru-RU" dirty="0">
              <a:solidFill>
                <a:srgbClr val="002060"/>
              </a:solidFill>
            </a:endParaRPr>
          </a:p>
          <a:p>
            <a:pPr marL="342900" indent="-342900">
              <a:lnSpc>
                <a:spcPct val="120000"/>
              </a:lnSpc>
              <a:buAutoNum type="arabicPeriod"/>
              <a:defRPr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69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</TotalTime>
  <Words>302</Words>
  <Application>Microsoft Office PowerPoint</Application>
  <PresentationFormat>Экран (16:9)</PresentationFormat>
  <Paragraphs>41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PT Sans</vt:lpstr>
      <vt:lpstr>Roboto</vt:lpstr>
      <vt:lpstr>Arial</vt:lpstr>
      <vt:lpstr>Calibri</vt:lpstr>
      <vt:lpstr>Geometric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ULSU</cp:lastModifiedBy>
  <cp:revision>47</cp:revision>
  <dcterms:modified xsi:type="dcterms:W3CDTF">2021-08-26T10:37:55Z</dcterms:modified>
</cp:coreProperties>
</file>